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7"/>
  </p:notesMasterIdLst>
  <p:sldIdLst>
    <p:sldId id="256" r:id="rId2"/>
    <p:sldId id="257" r:id="rId3"/>
    <p:sldId id="260" r:id="rId4"/>
    <p:sldId id="258" r:id="rId5"/>
    <p:sldId id="265" r:id="rId6"/>
    <p:sldId id="268" r:id="rId7"/>
    <p:sldId id="269" r:id="rId8"/>
    <p:sldId id="259" r:id="rId9"/>
    <p:sldId id="261" r:id="rId10"/>
    <p:sldId id="270" r:id="rId11"/>
    <p:sldId id="271" r:id="rId12"/>
    <p:sldId id="272" r:id="rId13"/>
    <p:sldId id="262" r:id="rId14"/>
    <p:sldId id="263" r:id="rId15"/>
    <p:sldId id="26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9"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4.sv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03E61B-9A97-4C1A-BDD8-F43A9D4B8400}" type="datetimeFigureOut">
              <a:rPr lang="en-US" smtClean="0"/>
              <a:t>8/13/2024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5C5617-7D45-4801-80B6-D0DB3C57B56D}" type="slidenum">
              <a:rPr lang="en-US" smtClean="0"/>
              <a:t>‹#›</a:t>
            </a:fld>
            <a:endParaRPr lang="en-US"/>
          </a:p>
        </p:txBody>
      </p:sp>
    </p:spTree>
    <p:extLst>
      <p:ext uri="{BB962C8B-B14F-4D97-AF65-F5344CB8AC3E}">
        <p14:creationId xmlns:p14="http://schemas.microsoft.com/office/powerpoint/2010/main" val="1308543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5C5617-7D45-4801-80B6-D0DB3C57B56D}" type="slidenum">
              <a:rPr lang="en-US" smtClean="0"/>
              <a:t>2</a:t>
            </a:fld>
            <a:endParaRPr lang="en-US"/>
          </a:p>
        </p:txBody>
      </p:sp>
    </p:spTree>
    <p:extLst>
      <p:ext uri="{BB962C8B-B14F-4D97-AF65-F5344CB8AC3E}">
        <p14:creationId xmlns:p14="http://schemas.microsoft.com/office/powerpoint/2010/main" val="16638258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025C658-E9BD-461F-9A6D-056A1CF4580C}" type="datetimeFigureOut">
              <a:rPr lang="en-US" smtClean="0"/>
              <a:t>8/13/2024</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1277823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25C658-E9BD-461F-9A6D-056A1CF4580C}" type="datetimeFigureOut">
              <a:rPr lang="en-US" smtClean="0"/>
              <a:t>8/13/2024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34754836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025C658-E9BD-461F-9A6D-056A1CF4580C}"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40758522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025C658-E9BD-461F-9A6D-056A1CF4580C}"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28870618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25C658-E9BD-461F-9A6D-056A1CF4580C}"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19807543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025C658-E9BD-461F-9A6D-056A1CF4580C}" type="datetimeFigureOut">
              <a:rPr lang="en-US" smtClean="0"/>
              <a:t>8/13/2024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6043398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025C658-E9BD-461F-9A6D-056A1CF4580C}" type="datetimeFigureOut">
              <a:rPr lang="en-US" smtClean="0"/>
              <a:t>8/13/2024</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663400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7025C658-E9BD-461F-9A6D-056A1CF4580C}"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13065898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7025C658-E9BD-461F-9A6D-056A1CF4580C}"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878582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25C658-E9BD-461F-9A6D-056A1CF4580C}"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2377502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25C658-E9BD-461F-9A6D-056A1CF4580C}"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2499046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025C658-E9BD-461F-9A6D-056A1CF4580C}" type="datetimeFigureOut">
              <a:rPr lang="en-US" smtClean="0"/>
              <a:t>8/13/2024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106144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025C658-E9BD-461F-9A6D-056A1CF4580C}" type="datetimeFigureOut">
              <a:rPr lang="en-US" smtClean="0"/>
              <a:t>8/13/2024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1276466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025C658-E9BD-461F-9A6D-056A1CF4580C}" type="datetimeFigureOut">
              <a:rPr lang="en-US" smtClean="0"/>
              <a:t>8/13/2024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2627498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25C658-E9BD-461F-9A6D-056A1CF4580C}" type="datetimeFigureOut">
              <a:rPr lang="en-US" smtClean="0"/>
              <a:t>8/13/2024</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1674075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25C658-E9BD-461F-9A6D-056A1CF4580C}" type="datetimeFigureOut">
              <a:rPr lang="en-US" smtClean="0"/>
              <a:t>8/13/2024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1153636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25C658-E9BD-461F-9A6D-056A1CF4580C}" type="datetimeFigureOut">
              <a:rPr lang="en-US" smtClean="0"/>
              <a:t>8/13/2024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500191C-635E-493A-9474-CBCBFF41C59E}" type="slidenum">
              <a:rPr lang="en-US" smtClean="0"/>
              <a:t>‹#›</a:t>
            </a:fld>
            <a:endParaRPr lang="en-US"/>
          </a:p>
        </p:txBody>
      </p:sp>
    </p:spTree>
    <p:extLst>
      <p:ext uri="{BB962C8B-B14F-4D97-AF65-F5344CB8AC3E}">
        <p14:creationId xmlns:p14="http://schemas.microsoft.com/office/powerpoint/2010/main" val="169576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7025C658-E9BD-461F-9A6D-056A1CF4580C}" type="datetimeFigureOut">
              <a:rPr lang="en-US" smtClean="0"/>
              <a:t>8/13/2024</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B500191C-635E-493A-9474-CBCBFF41C59E}" type="slidenum">
              <a:rPr lang="en-US" smtClean="0"/>
              <a:t>‹#›</a:t>
            </a:fld>
            <a:endParaRPr lang="en-US"/>
          </a:p>
        </p:txBody>
      </p:sp>
    </p:spTree>
    <p:extLst>
      <p:ext uri="{BB962C8B-B14F-4D97-AF65-F5344CB8AC3E}">
        <p14:creationId xmlns:p14="http://schemas.microsoft.com/office/powerpoint/2010/main" val="102483238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89CC-AD7E-4DD2-A8AA-23F536037CCD}"/>
              </a:ext>
            </a:extLst>
          </p:cNvPr>
          <p:cNvSpPr>
            <a:spLocks noGrp="1"/>
          </p:cNvSpPr>
          <p:nvPr>
            <p:ph type="ctrTitle"/>
          </p:nvPr>
        </p:nvSpPr>
        <p:spPr>
          <a:xfrm>
            <a:off x="1634836" y="1738027"/>
            <a:ext cx="7222837" cy="1941945"/>
          </a:xfrm>
        </p:spPr>
        <p:txBody>
          <a:bodyPr/>
          <a:lstStyle/>
          <a:p>
            <a:pPr algn="ctr"/>
            <a:r>
              <a:rPr lang="en-US" sz="6000" b="1" i="1" dirty="0"/>
              <a:t>JARVIS: AI </a:t>
            </a:r>
            <a:r>
              <a:rPr lang="en-US" sz="6000" b="1" i="1" dirty="0" smtClean="0"/>
              <a:t>Virtual </a:t>
            </a:r>
            <a:r>
              <a:rPr lang="en-US" sz="6000" b="1" i="1" dirty="0"/>
              <a:t>Assistant</a:t>
            </a:r>
          </a:p>
        </p:txBody>
      </p:sp>
      <p:sp>
        <p:nvSpPr>
          <p:cNvPr id="3" name="Subtitle 2">
            <a:extLst>
              <a:ext uri="{FF2B5EF4-FFF2-40B4-BE49-F238E27FC236}">
                <a16:creationId xmlns:a16="http://schemas.microsoft.com/office/drawing/2014/main" id="{CE88913F-3C2B-4C13-9808-D61E5BC7B03E}"/>
              </a:ext>
            </a:extLst>
          </p:cNvPr>
          <p:cNvSpPr>
            <a:spLocks noGrp="1"/>
          </p:cNvSpPr>
          <p:nvPr>
            <p:ph type="subTitle" idx="1"/>
          </p:nvPr>
        </p:nvSpPr>
        <p:spPr>
          <a:xfrm>
            <a:off x="2600694" y="3799864"/>
            <a:ext cx="6593919" cy="757884"/>
          </a:xfrm>
        </p:spPr>
        <p:txBody>
          <a:bodyPr>
            <a:normAutofit/>
          </a:bodyPr>
          <a:lstStyle/>
          <a:p>
            <a:r>
              <a:rPr lang="en-US" sz="2000" b="1" dirty="0">
                <a:solidFill>
                  <a:schemeClr val="accent4">
                    <a:lumMod val="60000"/>
                    <a:lumOff val="40000"/>
                  </a:schemeClr>
                </a:solidFill>
              </a:rPr>
              <a:t>Revolutionizing Human-Computer Interaction with Voice-Controlled AI System on Windows</a:t>
            </a:r>
          </a:p>
        </p:txBody>
      </p:sp>
      <p:pic>
        <p:nvPicPr>
          <p:cNvPr id="5" name="Graphic 4" descr="Brain in head icon&#10;">
            <a:extLst>
              <a:ext uri="{FF2B5EF4-FFF2-40B4-BE49-F238E27FC236}">
                <a16:creationId xmlns:a16="http://schemas.microsoft.com/office/drawing/2014/main" id="{D011E263-3212-4780-A140-E652B108BDC5}"/>
              </a:ext>
            </a:extLst>
          </p:cNvPr>
          <p:cNvPicPr>
            <a:picLocks noChangeAspect="1"/>
          </p:cNvPicPr>
          <p:nvPr/>
        </p:nvPicPr>
        <p:blipFill>
          <a:blip r:embed="rId2">
            <a:extLst>
              <a:ext uri="{28A0092B-C50C-407E-A947-70E740481C1C}">
                <a14:useLocalDpi xmlns:a14="http://schemas.microsoft.com/office/drawing/2010/main"/>
              </a:ext>
              <a:ext uri="{96DAC541-7B7A-43D3-8B79-37D633B846F1}">
                <asvg:svgBlip xmlns:asvg="http://schemas.microsoft.com/office/drawing/2016/SVG/main" xmlns="" r:embed="rId4"/>
              </a:ext>
            </a:extLst>
          </a:blip>
          <a:stretch>
            <a:fillRect/>
          </a:stretch>
        </p:blipFill>
        <p:spPr>
          <a:xfrm>
            <a:off x="8462870" y="1977812"/>
            <a:ext cx="1440000" cy="1440000"/>
          </a:xfrm>
          <a:prstGeom prst="rect">
            <a:avLst/>
          </a:prstGeom>
        </p:spPr>
      </p:pic>
      <p:sp>
        <p:nvSpPr>
          <p:cNvPr id="6" name="Subtitle 2">
            <a:extLst>
              <a:ext uri="{FF2B5EF4-FFF2-40B4-BE49-F238E27FC236}">
                <a16:creationId xmlns:a16="http://schemas.microsoft.com/office/drawing/2014/main" id="{CE88913F-3C2B-4C13-9808-D61E5BC7B03E}"/>
              </a:ext>
            </a:extLst>
          </p:cNvPr>
          <p:cNvSpPr txBox="1">
            <a:spLocks/>
          </p:cNvSpPr>
          <p:nvPr/>
        </p:nvSpPr>
        <p:spPr bwMode="gray">
          <a:xfrm>
            <a:off x="2652125" y="4677640"/>
            <a:ext cx="6491055" cy="757884"/>
          </a:xfrm>
          <a:prstGeom prst="rect">
            <a:avLst/>
          </a:prstGeom>
        </p:spPr>
        <p:style>
          <a:lnRef idx="2">
            <a:schemeClr val="accent4"/>
          </a:lnRef>
          <a:fillRef idx="1">
            <a:schemeClr val="lt1"/>
          </a:fillRef>
          <a:effectRef idx="0">
            <a:schemeClr val="accent4"/>
          </a:effectRef>
          <a:fontRef idx="minor">
            <a:schemeClr val="dk1"/>
          </a:fontRef>
        </p:style>
        <p:txBody>
          <a:bodyPr vert="horz" lIns="91440" tIns="45720" rIns="91440" bIns="45720" rtlCol="0" anchor="t">
            <a:normAutofit fontScale="92500" lnSpcReduction="10000"/>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pPr marL="342900" indent="-342900">
              <a:buFont typeface="Wingdings" panose="05000000000000000000" pitchFamily="2" charset="2"/>
              <a:buChar char="q"/>
            </a:pPr>
            <a:r>
              <a:rPr lang="en-US" sz="2000" b="1" dirty="0" smtClean="0">
                <a:solidFill>
                  <a:schemeClr val="accent1"/>
                </a:solidFill>
              </a:rPr>
              <a:t>M Haroon Sajid</a:t>
            </a:r>
          </a:p>
          <a:p>
            <a:pPr marL="342900" indent="-342900">
              <a:buFont typeface="Wingdings" panose="05000000000000000000" pitchFamily="2" charset="2"/>
              <a:buChar char="q"/>
            </a:pPr>
            <a:r>
              <a:rPr lang="en-US" sz="2000" b="1" dirty="0" smtClean="0">
                <a:solidFill>
                  <a:schemeClr val="accent1"/>
                </a:solidFill>
              </a:rPr>
              <a:t>Arbi </a:t>
            </a:r>
            <a:r>
              <a:rPr lang="en-US" sz="2000" b="1" dirty="0" err="1" smtClean="0">
                <a:solidFill>
                  <a:schemeClr val="accent1"/>
                </a:solidFill>
              </a:rPr>
              <a:t>AMIr</a:t>
            </a:r>
            <a:endParaRPr lang="en-US" sz="2000" b="1" dirty="0">
              <a:solidFill>
                <a:schemeClr val="accent1"/>
              </a:solidFill>
            </a:endParaRPr>
          </a:p>
        </p:txBody>
      </p:sp>
    </p:spTree>
    <p:extLst>
      <p:ext uri="{BB962C8B-B14F-4D97-AF65-F5344CB8AC3E}">
        <p14:creationId xmlns:p14="http://schemas.microsoft.com/office/powerpoint/2010/main" val="32493699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Functionalities</a:t>
            </a:r>
            <a:endParaRPr lang="en-US" b="1" dirty="0"/>
          </a:p>
        </p:txBody>
      </p:sp>
      <p:sp>
        <p:nvSpPr>
          <p:cNvPr id="3" name="Content Placeholder 2"/>
          <p:cNvSpPr>
            <a:spLocks noGrp="1"/>
          </p:cNvSpPr>
          <p:nvPr>
            <p:ph idx="1"/>
          </p:nvPr>
        </p:nvSpPr>
        <p:spPr>
          <a:xfrm>
            <a:off x="1154954" y="2603500"/>
            <a:ext cx="10215010" cy="3788064"/>
          </a:xfrm>
        </p:spPr>
        <p:txBody>
          <a:bodyPr>
            <a:normAutofit lnSpcReduction="10000"/>
          </a:bodyPr>
          <a:lstStyle/>
          <a:p>
            <a:pPr marL="0" indent="0" algn="just">
              <a:spcBef>
                <a:spcPts val="0"/>
              </a:spcBef>
              <a:buNone/>
            </a:pPr>
            <a:r>
              <a:rPr lang="en-US" dirty="0">
                <a:latin typeface="Times New Roman" panose="02020603050405020304" pitchFamily="18" charset="0"/>
                <a:ea typeface="Times New Roman" panose="02020603050405020304" pitchFamily="18" charset="0"/>
              </a:rPr>
              <a:t>JARVIS an intelligent personal assistant designed for the Windows operating system, aims to provide users with a versatile and efficient digital companion. The functional requirements outlined below cover a wide range of capabilities, ensuring seamless integration into users' daily tasks.</a:t>
            </a:r>
          </a:p>
          <a:p>
            <a:pPr lvl="0"/>
            <a:r>
              <a:rPr lang="en-US" b="1" dirty="0"/>
              <a:t>Image Generation</a:t>
            </a:r>
            <a:r>
              <a:rPr lang="en-US" b="1" dirty="0" smtClean="0"/>
              <a:t>:</a:t>
            </a:r>
            <a:r>
              <a:rPr lang="en-US" b="1" dirty="0"/>
              <a:t> </a:t>
            </a:r>
          </a:p>
          <a:p>
            <a:pPr marL="0" indent="0" algn="just">
              <a:buNone/>
            </a:pPr>
            <a:r>
              <a:rPr lang="en-US" dirty="0"/>
              <a:t>JARVIS revolutionizes image generation with intuitive voice and text commands, facilitating effortless creation of diverse imagery, from breathtaking landscapes to different designs. </a:t>
            </a:r>
            <a:endParaRPr lang="en-US" dirty="0" smtClean="0"/>
          </a:p>
          <a:p>
            <a:pPr marL="0" indent="0" algn="just">
              <a:buNone/>
            </a:pPr>
            <a:endParaRPr lang="en-US" dirty="0" smtClean="0"/>
          </a:p>
          <a:p>
            <a:pPr>
              <a:spcBef>
                <a:spcPts val="0"/>
              </a:spcBef>
            </a:pPr>
            <a:r>
              <a:rPr lang="en-US" sz="2000" b="1" dirty="0">
                <a:latin typeface="Times New Roman" panose="02020603050405020304" pitchFamily="18" charset="0"/>
                <a:ea typeface="Times New Roman" panose="02020603050405020304" pitchFamily="18" charset="0"/>
              </a:rPr>
              <a:t>Code &amp; Poem Generation</a:t>
            </a:r>
            <a:r>
              <a:rPr lang="en-US" sz="2000" b="1" dirty="0" smtClean="0">
                <a:latin typeface="Times New Roman" panose="02020603050405020304" pitchFamily="18" charset="0"/>
                <a:ea typeface="Times New Roman" panose="02020603050405020304" pitchFamily="18" charset="0"/>
              </a:rPr>
              <a:t>:</a:t>
            </a:r>
            <a:r>
              <a:rPr lang="en-US" sz="1200" b="1" dirty="0">
                <a:latin typeface="Times New Roman" panose="02020603050405020304" pitchFamily="18" charset="0"/>
                <a:ea typeface="Times New Roman" panose="02020603050405020304" pitchFamily="18" charset="0"/>
              </a:rPr>
              <a:t> </a:t>
            </a:r>
            <a:endParaRPr lang="en-US" sz="2000" b="1" dirty="0">
              <a:latin typeface="Times New Roman" panose="02020603050405020304" pitchFamily="18" charset="0"/>
              <a:ea typeface="Times New Roman" panose="02020603050405020304" pitchFamily="18" charset="0"/>
            </a:endParaRPr>
          </a:p>
          <a:p>
            <a:pPr marL="76200" indent="0" algn="just">
              <a:spcBef>
                <a:spcPts val="0"/>
              </a:spcBef>
              <a:buNone/>
            </a:pPr>
            <a:r>
              <a:rPr lang="en-US" dirty="0">
                <a:latin typeface="Times New Roman" panose="02020603050405020304" pitchFamily="18" charset="0"/>
                <a:ea typeface="Times New Roman" panose="02020603050405020304" pitchFamily="18" charset="0"/>
              </a:rPr>
              <a:t>JARVIS is a versatile AI assistant offering code generation for automating tasks and assisting in programming, along with the ability to craft original poems based on prompts, fostering creativity. It can help you write code to automate tasks and make programming easier. And if you give it a topic, it can create its own poems, which is great for sparking your creativity.</a:t>
            </a:r>
            <a:endParaRPr lang="en-US" sz="2000" b="1" dirty="0">
              <a:latin typeface="Times New Roman" panose="02020603050405020304" pitchFamily="18" charset="0"/>
              <a:ea typeface="Times New Roman" panose="02020603050405020304" pitchFamily="18" charset="0"/>
            </a:endParaRPr>
          </a:p>
          <a:p>
            <a:pPr marL="0" indent="0" algn="just">
              <a:buNone/>
            </a:pPr>
            <a:endParaRPr lang="en-US" dirty="0"/>
          </a:p>
        </p:txBody>
      </p:sp>
    </p:spTree>
    <p:extLst>
      <p:ext uri="{BB962C8B-B14F-4D97-AF65-F5344CB8AC3E}">
        <p14:creationId xmlns:p14="http://schemas.microsoft.com/office/powerpoint/2010/main" val="19708744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Functionalities</a:t>
            </a:r>
          </a:p>
        </p:txBody>
      </p:sp>
      <p:sp>
        <p:nvSpPr>
          <p:cNvPr id="3" name="Content Placeholder 2"/>
          <p:cNvSpPr>
            <a:spLocks noGrp="1"/>
          </p:cNvSpPr>
          <p:nvPr>
            <p:ph idx="1"/>
          </p:nvPr>
        </p:nvSpPr>
        <p:spPr>
          <a:xfrm>
            <a:off x="1154954" y="2401455"/>
            <a:ext cx="10215010" cy="4100945"/>
          </a:xfrm>
        </p:spPr>
        <p:txBody>
          <a:bodyPr>
            <a:normAutofit fontScale="92500" lnSpcReduction="20000"/>
          </a:bodyPr>
          <a:lstStyle/>
          <a:p>
            <a:pPr>
              <a:spcBef>
                <a:spcPts val="0"/>
              </a:spcBef>
              <a:buSzPts val="1400"/>
            </a:pPr>
            <a:r>
              <a:rPr lang="en-US" sz="2000" b="1" dirty="0">
                <a:latin typeface="Times New Roman" panose="02020603050405020304" pitchFamily="18" charset="0"/>
                <a:ea typeface="Times New Roman" panose="02020603050405020304" pitchFamily="18" charset="0"/>
              </a:rPr>
              <a:t>Dictionary</a:t>
            </a:r>
            <a:r>
              <a:rPr lang="en-US" sz="2000" b="1" dirty="0" smtClean="0">
                <a:latin typeface="Times New Roman" panose="02020603050405020304" pitchFamily="18" charset="0"/>
                <a:ea typeface="Times New Roman" panose="02020603050405020304" pitchFamily="18" charset="0"/>
              </a:rPr>
              <a:t>:</a:t>
            </a:r>
            <a:r>
              <a:rPr lang="en-US" sz="1200" b="1" dirty="0">
                <a:latin typeface="Times New Roman" panose="02020603050405020304" pitchFamily="18" charset="0"/>
                <a:ea typeface="Times New Roman" panose="02020603050405020304" pitchFamily="18" charset="0"/>
              </a:rPr>
              <a:t> </a:t>
            </a:r>
            <a:endParaRPr lang="en-US" sz="1600" dirty="0" smtClean="0">
              <a:latin typeface="Times New Roman" panose="02020603050405020304" pitchFamily="18" charset="0"/>
              <a:ea typeface="Times New Roman" panose="02020603050405020304" pitchFamily="18" charset="0"/>
            </a:endParaRPr>
          </a:p>
          <a:p>
            <a:pPr marL="114300" indent="0" algn="just">
              <a:spcBef>
                <a:spcPts val="0"/>
              </a:spcBef>
              <a:buNone/>
            </a:pPr>
            <a:r>
              <a:rPr lang="en-US" dirty="0" smtClean="0">
                <a:latin typeface="Times New Roman" panose="02020603050405020304" pitchFamily="18" charset="0"/>
                <a:ea typeface="Times New Roman" panose="02020603050405020304" pitchFamily="18" charset="0"/>
              </a:rPr>
              <a:t>JARVIS will provide comprehensive dictionary services, assisting users in understanding the meanings and synonyms of words. </a:t>
            </a:r>
            <a:r>
              <a:rPr lang="en-US" sz="1200" b="1" dirty="0" smtClean="0">
                <a:latin typeface="Times New Roman" panose="02020603050405020304" pitchFamily="18" charset="0"/>
                <a:ea typeface="Times New Roman" panose="02020603050405020304" pitchFamily="18" charset="0"/>
              </a:rPr>
              <a:t> </a:t>
            </a:r>
          </a:p>
          <a:p>
            <a:pPr marL="114300" indent="0" algn="just">
              <a:spcBef>
                <a:spcPts val="0"/>
              </a:spcBef>
              <a:buNone/>
            </a:pPr>
            <a:endParaRPr lang="en-US" sz="2000" b="1" dirty="0" smtClean="0">
              <a:latin typeface="Times New Roman" panose="02020603050405020304" pitchFamily="18" charset="0"/>
              <a:ea typeface="Times New Roman" panose="02020603050405020304" pitchFamily="18" charset="0"/>
            </a:endParaRPr>
          </a:p>
          <a:p>
            <a:pPr algn="just">
              <a:spcBef>
                <a:spcPts val="0"/>
              </a:spcBef>
              <a:buSzPts val="1400"/>
            </a:pPr>
            <a:r>
              <a:rPr lang="en-US" sz="2000" b="1" dirty="0" smtClean="0">
                <a:latin typeface="Times New Roman" panose="02020603050405020304" pitchFamily="18" charset="0"/>
                <a:ea typeface="Times New Roman" panose="02020603050405020304" pitchFamily="18" charset="0"/>
              </a:rPr>
              <a:t>Check battery:</a:t>
            </a:r>
            <a:endParaRPr lang="en-US" dirty="0" smtClean="0">
              <a:latin typeface="Times New Roman" panose="02020603050405020304" pitchFamily="18" charset="0"/>
              <a:ea typeface="Times New Roman" panose="02020603050405020304" pitchFamily="18" charset="0"/>
            </a:endParaRPr>
          </a:p>
          <a:p>
            <a:pPr marL="114300" indent="0" algn="just">
              <a:spcBef>
                <a:spcPts val="0"/>
              </a:spcBef>
              <a:buNone/>
            </a:pPr>
            <a:r>
              <a:rPr lang="en-US" dirty="0" smtClean="0">
                <a:latin typeface="Times New Roman" panose="02020603050405020304" pitchFamily="18" charset="0"/>
                <a:ea typeface="Times New Roman" panose="02020603050405020304" pitchFamily="18" charset="0"/>
              </a:rPr>
              <a:t>The "Check battery" function serves as a crucial utility, providing users with real-time information about their device's battery status. </a:t>
            </a:r>
          </a:p>
          <a:p>
            <a:pPr marL="0" lvl="0" indent="0">
              <a:spcBef>
                <a:spcPts val="0"/>
              </a:spcBef>
              <a:buSzPts val="1400"/>
              <a:buNone/>
            </a:pPr>
            <a:endParaRPr lang="en-US" dirty="0"/>
          </a:p>
          <a:p>
            <a:pPr>
              <a:spcBef>
                <a:spcPts val="0"/>
              </a:spcBef>
              <a:buSzPts val="1400"/>
            </a:pPr>
            <a:r>
              <a:rPr lang="en-US" sz="2000" b="1" dirty="0" smtClean="0">
                <a:latin typeface="Times New Roman" panose="02020603050405020304" pitchFamily="18" charset="0"/>
                <a:ea typeface="Times New Roman" panose="02020603050405020304" pitchFamily="18" charset="0"/>
              </a:rPr>
              <a:t>Application </a:t>
            </a:r>
            <a:r>
              <a:rPr lang="en-US" sz="2000" b="1" dirty="0">
                <a:latin typeface="Times New Roman" panose="02020603050405020304" pitchFamily="18" charset="0"/>
                <a:ea typeface="Times New Roman" panose="02020603050405020304" pitchFamily="18" charset="0"/>
              </a:rPr>
              <a:t>Execution:</a:t>
            </a:r>
          </a:p>
          <a:p>
            <a:pPr marL="76200" indent="0">
              <a:spcBef>
                <a:spcPts val="0"/>
              </a:spcBef>
              <a:buNone/>
            </a:pPr>
            <a:r>
              <a:rPr lang="en-US" sz="1200" b="1" dirty="0" smtClean="0">
                <a:latin typeface="Times New Roman" panose="02020603050405020304" pitchFamily="18" charset="0"/>
                <a:ea typeface="Times New Roman" panose="02020603050405020304" pitchFamily="18" charset="0"/>
              </a:rPr>
              <a:t/>
            </a:r>
            <a:br>
              <a:rPr lang="en-US" sz="1200" b="1" dirty="0" smtClean="0">
                <a:latin typeface="Times New Roman" panose="02020603050405020304" pitchFamily="18" charset="0"/>
                <a:ea typeface="Times New Roman" panose="02020603050405020304" pitchFamily="18" charset="0"/>
              </a:rPr>
            </a:br>
            <a:r>
              <a:rPr lang="en-US" dirty="0" smtClean="0">
                <a:latin typeface="Times New Roman" panose="02020603050405020304" pitchFamily="18" charset="0"/>
                <a:ea typeface="Times New Roman" panose="02020603050405020304" pitchFamily="18" charset="0"/>
              </a:rPr>
              <a:t>JARVIS </a:t>
            </a:r>
            <a:r>
              <a:rPr lang="en-US" dirty="0">
                <a:latin typeface="Times New Roman" panose="02020603050405020304" pitchFamily="18" charset="0"/>
                <a:ea typeface="Times New Roman" panose="02020603050405020304" pitchFamily="18" charset="0"/>
              </a:rPr>
              <a:t>will promptly execute system commands to open and close applications such as the command prompt, notepad,</a:t>
            </a:r>
            <a:r>
              <a:rPr lang="en-US" sz="2000" b="1" dirty="0">
                <a:latin typeface="Times New Roman" panose="02020603050405020304" pitchFamily="18" charset="0"/>
                <a:ea typeface="Times New Roman" panose="02020603050405020304" pitchFamily="18" charset="0"/>
              </a:rPr>
              <a:t> </a:t>
            </a:r>
            <a:r>
              <a:rPr lang="en-US" dirty="0">
                <a:latin typeface="Times New Roman" panose="02020603050405020304" pitchFamily="18" charset="0"/>
                <a:ea typeface="Times New Roman" panose="02020603050405020304" pitchFamily="18" charset="0"/>
              </a:rPr>
              <a:t>system info, settings and other specified applications. This feature ensures instant access to essential tools based on user preferences.</a:t>
            </a:r>
            <a:endParaRPr lang="en-US" sz="2000" b="1" dirty="0">
              <a:latin typeface="Times New Roman" panose="02020603050405020304" pitchFamily="18" charset="0"/>
              <a:ea typeface="Times New Roman" panose="02020603050405020304" pitchFamily="18" charset="0"/>
            </a:endParaRPr>
          </a:p>
          <a:p>
            <a:pPr marL="76200" indent="0">
              <a:spcBef>
                <a:spcPts val="0"/>
              </a:spcBef>
              <a:buNone/>
            </a:pPr>
            <a:r>
              <a:rPr lang="en-US" sz="1200" b="1" dirty="0">
                <a:latin typeface="Times New Roman" panose="02020603050405020304" pitchFamily="18" charset="0"/>
                <a:ea typeface="Times New Roman" panose="02020603050405020304" pitchFamily="18" charset="0"/>
              </a:rPr>
              <a:t> </a:t>
            </a:r>
            <a:endParaRPr lang="en-US" sz="2000" b="1" dirty="0">
              <a:latin typeface="Times New Roman" panose="02020603050405020304" pitchFamily="18" charset="0"/>
              <a:ea typeface="Times New Roman" panose="02020603050405020304" pitchFamily="18" charset="0"/>
            </a:endParaRPr>
          </a:p>
          <a:p>
            <a:pPr>
              <a:spcBef>
                <a:spcPts val="0"/>
              </a:spcBef>
              <a:buSzPts val="1400"/>
            </a:pPr>
            <a:r>
              <a:rPr lang="en-US" sz="2000" b="1" dirty="0">
                <a:latin typeface="Times New Roman" panose="02020603050405020304" pitchFamily="18" charset="0"/>
                <a:ea typeface="Times New Roman" panose="02020603050405020304" pitchFamily="18" charset="0"/>
              </a:rPr>
              <a:t>Music Playback:</a:t>
            </a:r>
          </a:p>
          <a:p>
            <a:pPr marL="76200" indent="0">
              <a:spcBef>
                <a:spcPts val="0"/>
              </a:spcBef>
              <a:buNone/>
            </a:pPr>
            <a:r>
              <a:rPr lang="en-US" sz="1200" b="1" dirty="0">
                <a:latin typeface="Times New Roman" panose="02020603050405020304" pitchFamily="18" charset="0"/>
                <a:ea typeface="Times New Roman" panose="02020603050405020304" pitchFamily="18" charset="0"/>
              </a:rPr>
              <a:t> </a:t>
            </a:r>
            <a:endParaRPr lang="en-US" sz="2000" b="1" dirty="0">
              <a:latin typeface="Times New Roman" panose="02020603050405020304" pitchFamily="18" charset="0"/>
              <a:ea typeface="Times New Roman" panose="02020603050405020304" pitchFamily="18" charset="0"/>
            </a:endParaRPr>
          </a:p>
          <a:p>
            <a:pPr marL="76200" indent="0" algn="just">
              <a:spcBef>
                <a:spcPts val="0"/>
              </a:spcBef>
              <a:buNone/>
            </a:pPr>
            <a:r>
              <a:rPr lang="en-US" dirty="0">
                <a:latin typeface="Times New Roman" panose="02020603050405020304" pitchFamily="18" charset="0"/>
                <a:ea typeface="Times New Roman" panose="02020603050405020304" pitchFamily="18" charset="0"/>
              </a:rPr>
              <a:t>Users can enjoy music playback through JARVIS, which will access and play music from the user's library or online sources. The assistant will respond to voice commands, enabling users to effortlessly control playback, adjust volume, select playlists, and explore new music.</a:t>
            </a:r>
            <a:endParaRPr lang="en-US" sz="2000" b="1" dirty="0">
              <a:latin typeface="Times New Roman" panose="02020603050405020304" pitchFamily="18" charset="0"/>
              <a:ea typeface="Times New Roman" panose="02020603050405020304" pitchFamily="18" charset="0"/>
            </a:endParaRPr>
          </a:p>
          <a:p>
            <a:pPr marL="114300" indent="0" algn="just">
              <a:spcBef>
                <a:spcPts val="0"/>
              </a:spcBef>
              <a:buNone/>
            </a:pPr>
            <a:endParaRPr lang="en-US" dirty="0" smtClean="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1613097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Functionalities</a:t>
            </a:r>
          </a:p>
        </p:txBody>
      </p:sp>
      <p:sp>
        <p:nvSpPr>
          <p:cNvPr id="3" name="Content Placeholder 2"/>
          <p:cNvSpPr>
            <a:spLocks noGrp="1"/>
          </p:cNvSpPr>
          <p:nvPr>
            <p:ph idx="1"/>
          </p:nvPr>
        </p:nvSpPr>
        <p:spPr>
          <a:xfrm>
            <a:off x="572655" y="2401455"/>
            <a:ext cx="11092872" cy="4100945"/>
          </a:xfrm>
        </p:spPr>
        <p:txBody>
          <a:bodyPr>
            <a:normAutofit fontScale="85000" lnSpcReduction="20000"/>
          </a:bodyPr>
          <a:lstStyle/>
          <a:p>
            <a:pPr>
              <a:spcBef>
                <a:spcPts val="0"/>
              </a:spcBef>
              <a:buSzPts val="1400"/>
            </a:pPr>
            <a:r>
              <a:rPr lang="en-US" sz="2000" b="1" dirty="0" smtClean="0">
                <a:latin typeface="Times New Roman" panose="02020603050405020304" pitchFamily="18" charset="0"/>
                <a:ea typeface="Times New Roman" panose="02020603050405020304" pitchFamily="18" charset="0"/>
              </a:rPr>
              <a:t>Information </a:t>
            </a:r>
            <a:r>
              <a:rPr lang="en-US" sz="2000" b="1" dirty="0">
                <a:latin typeface="Times New Roman" panose="02020603050405020304" pitchFamily="18" charset="0"/>
                <a:ea typeface="Times New Roman" panose="02020603050405020304" pitchFamily="18" charset="0"/>
              </a:rPr>
              <a:t>Retrieval</a:t>
            </a:r>
            <a:r>
              <a:rPr lang="en-US" sz="2000" b="1" dirty="0" smtClean="0">
                <a:latin typeface="Times New Roman" panose="02020603050405020304" pitchFamily="18" charset="0"/>
                <a:ea typeface="Times New Roman" panose="02020603050405020304" pitchFamily="18" charset="0"/>
              </a:rPr>
              <a:t>:</a:t>
            </a:r>
            <a:br>
              <a:rPr lang="en-US" sz="2000" b="1" dirty="0" smtClean="0">
                <a:latin typeface="Times New Roman" panose="02020603050405020304" pitchFamily="18" charset="0"/>
                <a:ea typeface="Times New Roman" panose="02020603050405020304" pitchFamily="18" charset="0"/>
              </a:rPr>
            </a:br>
            <a:endParaRPr lang="en-US" sz="2000" b="1" dirty="0" smtClean="0">
              <a:latin typeface="Times New Roman" panose="02020603050405020304" pitchFamily="18" charset="0"/>
              <a:ea typeface="Times New Roman" panose="02020603050405020304" pitchFamily="18" charset="0"/>
            </a:endParaRPr>
          </a:p>
          <a:p>
            <a:pPr marL="0" indent="0">
              <a:spcBef>
                <a:spcPts val="0"/>
              </a:spcBef>
              <a:buSzPts val="1400"/>
              <a:buNone/>
            </a:pPr>
            <a:r>
              <a:rPr lang="en-US" sz="2000" dirty="0" smtClean="0">
                <a:latin typeface="Times New Roman" panose="02020603050405020304" pitchFamily="18" charset="0"/>
                <a:ea typeface="Times New Roman" panose="02020603050405020304" pitchFamily="18" charset="0"/>
              </a:rPr>
              <a:t>JARVIS </a:t>
            </a:r>
            <a:r>
              <a:rPr lang="en-US" sz="2000" dirty="0">
                <a:latin typeface="Times New Roman" panose="02020603050405020304" pitchFamily="18" charset="0"/>
                <a:ea typeface="Times New Roman" panose="02020603050405020304" pitchFamily="18" charset="0"/>
              </a:rPr>
              <a:t>will conduct Wikipedia searches, scrape online data from various sources, and retrieve information from the internet, providing users with quick access to relevant information. </a:t>
            </a:r>
            <a:r>
              <a:rPr lang="en-US" sz="2000" dirty="0" smtClean="0">
                <a:latin typeface="Times New Roman" panose="02020603050405020304" pitchFamily="18" charset="0"/>
                <a:ea typeface="Times New Roman" panose="02020603050405020304" pitchFamily="18" charset="0"/>
              </a:rPr>
              <a:t/>
            </a:r>
            <a:br>
              <a:rPr lang="en-US" sz="2000" dirty="0" smtClean="0">
                <a:latin typeface="Times New Roman" panose="02020603050405020304" pitchFamily="18" charset="0"/>
                <a:ea typeface="Times New Roman" panose="02020603050405020304" pitchFamily="18" charset="0"/>
              </a:rPr>
            </a:br>
            <a:endParaRPr lang="en-US" sz="2000" dirty="0" smtClean="0">
              <a:latin typeface="Times New Roman" panose="02020603050405020304" pitchFamily="18" charset="0"/>
              <a:ea typeface="Times New Roman" panose="02020603050405020304" pitchFamily="18" charset="0"/>
            </a:endParaRPr>
          </a:p>
          <a:p>
            <a:pPr>
              <a:spcBef>
                <a:spcPts val="0"/>
              </a:spcBef>
              <a:buSzPts val="1400"/>
            </a:pPr>
            <a:r>
              <a:rPr lang="en-US" sz="2000" b="1" dirty="0">
                <a:latin typeface="Times New Roman" panose="02020603050405020304" pitchFamily="18" charset="0"/>
                <a:ea typeface="Times New Roman" panose="02020603050405020304" pitchFamily="18" charset="0"/>
              </a:rPr>
              <a:t>Weather Forecasts:</a:t>
            </a:r>
          </a:p>
          <a:p>
            <a:pPr marL="76200" indent="0">
              <a:spcBef>
                <a:spcPts val="0"/>
              </a:spcBef>
              <a:buNone/>
            </a:pPr>
            <a:r>
              <a:rPr lang="en-US" sz="1200" b="1" dirty="0">
                <a:latin typeface="Times New Roman" panose="02020603050405020304" pitchFamily="18" charset="0"/>
                <a:ea typeface="Times New Roman" panose="02020603050405020304" pitchFamily="18" charset="0"/>
              </a:rPr>
              <a:t> </a:t>
            </a:r>
            <a:endParaRPr lang="en-US" sz="2000" b="1" dirty="0">
              <a:latin typeface="Times New Roman" panose="02020603050405020304" pitchFamily="18" charset="0"/>
              <a:ea typeface="Times New Roman" panose="02020603050405020304" pitchFamily="18" charset="0"/>
            </a:endParaRPr>
          </a:p>
          <a:p>
            <a:pPr marL="76200" indent="0" algn="just">
              <a:spcBef>
                <a:spcPts val="0"/>
              </a:spcBef>
              <a:buNone/>
            </a:pPr>
            <a:r>
              <a:rPr lang="en-US" dirty="0">
                <a:latin typeface="Times New Roman" panose="02020603050405020304" pitchFamily="18" charset="0"/>
                <a:ea typeface="Times New Roman" panose="02020603050405020304" pitchFamily="18" charset="0"/>
              </a:rPr>
              <a:t>JARVIS will offer current weather forecasts based on user location or specified locations. Users can inquire about weather conditions through natural language commands, enhancing daily planning and decision-making.</a:t>
            </a:r>
            <a:endParaRPr lang="en-US" sz="2000" b="1" dirty="0">
              <a:latin typeface="Times New Roman" panose="02020603050405020304" pitchFamily="18" charset="0"/>
              <a:ea typeface="Times New Roman" panose="02020603050405020304" pitchFamily="18" charset="0"/>
            </a:endParaRPr>
          </a:p>
          <a:p>
            <a:pPr marL="76200" indent="0">
              <a:spcBef>
                <a:spcPts val="0"/>
              </a:spcBef>
              <a:buNone/>
            </a:pPr>
            <a:endParaRPr lang="en-US" sz="2000" b="1" dirty="0">
              <a:latin typeface="Times New Roman" panose="02020603050405020304" pitchFamily="18" charset="0"/>
              <a:ea typeface="Times New Roman" panose="02020603050405020304" pitchFamily="18" charset="0"/>
            </a:endParaRPr>
          </a:p>
          <a:p>
            <a:pPr>
              <a:spcBef>
                <a:spcPts val="0"/>
              </a:spcBef>
              <a:buSzPts val="1400"/>
            </a:pPr>
            <a:r>
              <a:rPr lang="en-US" sz="2000" b="1" dirty="0">
                <a:latin typeface="Times New Roman" panose="02020603050405020304" pitchFamily="18" charset="0"/>
                <a:ea typeface="Times New Roman" panose="02020603050405020304" pitchFamily="18" charset="0"/>
              </a:rPr>
              <a:t>Latest News:</a:t>
            </a:r>
          </a:p>
          <a:p>
            <a:pPr marL="76200" indent="0">
              <a:spcBef>
                <a:spcPts val="0"/>
              </a:spcBef>
              <a:buNone/>
            </a:pPr>
            <a:r>
              <a:rPr lang="en-US" sz="1200" b="1" dirty="0">
                <a:latin typeface="Times New Roman" panose="02020603050405020304" pitchFamily="18" charset="0"/>
                <a:ea typeface="Times New Roman" panose="02020603050405020304" pitchFamily="18" charset="0"/>
              </a:rPr>
              <a:t> </a:t>
            </a:r>
            <a:endParaRPr lang="en-US" sz="2000" b="1" dirty="0" smtClean="0">
              <a:latin typeface="Times New Roman" panose="02020603050405020304" pitchFamily="18" charset="0"/>
              <a:ea typeface="Times New Roman" panose="02020603050405020304" pitchFamily="18" charset="0"/>
            </a:endParaRPr>
          </a:p>
          <a:p>
            <a:pPr marL="76200" indent="0" algn="just">
              <a:spcBef>
                <a:spcPts val="0"/>
              </a:spcBef>
              <a:buNone/>
            </a:pPr>
            <a:r>
              <a:rPr lang="en-US" dirty="0" smtClean="0">
                <a:latin typeface="Times New Roman" panose="02020603050405020304" pitchFamily="18" charset="0"/>
                <a:ea typeface="Times New Roman" panose="02020603050405020304" pitchFamily="18" charset="0"/>
              </a:rPr>
              <a:t>JARVIS will extract the latest news from various reliable sources and deliver it to the user through natural speech synthesis. Using advanced algorithms, JARVIS will speak headlines and summaries to the user's preferences, ensuring relevance and accuracy. Whether it's breaking news, Tech updates, or trending topics. This feature enhances the overall functionality of the JARVIS project, improve user interaction and keeping them informed in real-time.</a:t>
            </a:r>
            <a:endParaRPr lang="en-US" sz="2000" b="1" dirty="0" smtClean="0">
              <a:latin typeface="Times New Roman" panose="02020603050405020304" pitchFamily="18" charset="0"/>
              <a:ea typeface="Times New Roman" panose="02020603050405020304" pitchFamily="18" charset="0"/>
            </a:endParaRPr>
          </a:p>
          <a:p>
            <a:pPr marL="76200" indent="0">
              <a:spcBef>
                <a:spcPts val="0"/>
              </a:spcBef>
              <a:buNone/>
            </a:pPr>
            <a:r>
              <a:rPr lang="en-US" sz="2000" b="1" dirty="0">
                <a:latin typeface="Times New Roman" panose="02020603050405020304" pitchFamily="18" charset="0"/>
                <a:ea typeface="Times New Roman" panose="02020603050405020304" pitchFamily="18" charset="0"/>
              </a:rPr>
              <a:t> </a:t>
            </a:r>
          </a:p>
          <a:p>
            <a:pPr>
              <a:spcBef>
                <a:spcPts val="0"/>
              </a:spcBef>
              <a:buSzPts val="1400"/>
            </a:pPr>
            <a:r>
              <a:rPr lang="en-US" sz="2000" b="1" dirty="0">
                <a:latin typeface="Times New Roman" panose="02020603050405020304" pitchFamily="18" charset="0"/>
                <a:ea typeface="Times New Roman" panose="02020603050405020304" pitchFamily="18" charset="0"/>
              </a:rPr>
              <a:t>Conversational Interactions:</a:t>
            </a:r>
          </a:p>
          <a:p>
            <a:pPr marL="114300" indent="0">
              <a:spcBef>
                <a:spcPts val="0"/>
              </a:spcBef>
              <a:buNone/>
            </a:pPr>
            <a:r>
              <a:rPr lang="en-US" sz="1200" b="1" dirty="0">
                <a:latin typeface="Times New Roman" panose="02020603050405020304" pitchFamily="18" charset="0"/>
                <a:ea typeface="Times New Roman" panose="02020603050405020304" pitchFamily="18" charset="0"/>
              </a:rPr>
              <a:t> </a:t>
            </a:r>
            <a:endParaRPr lang="en-US" sz="2000" b="1" dirty="0">
              <a:latin typeface="Times New Roman" panose="02020603050405020304" pitchFamily="18" charset="0"/>
              <a:ea typeface="Times New Roman" panose="02020603050405020304" pitchFamily="18" charset="0"/>
            </a:endParaRPr>
          </a:p>
          <a:p>
            <a:pPr marL="76200" indent="0" algn="just">
              <a:spcBef>
                <a:spcPts val="0"/>
              </a:spcBef>
              <a:buNone/>
            </a:pPr>
            <a:r>
              <a:rPr lang="en-US" dirty="0">
                <a:latin typeface="Times New Roman" panose="02020603050405020304" pitchFamily="18" charset="0"/>
                <a:ea typeface="Times New Roman" panose="02020603050405020304" pitchFamily="18" charset="0"/>
              </a:rPr>
              <a:t>To enhance the overall user experience, JARVIS will engage in basic conversational interactions. Users can ask questions, seek assistance, or simply enjoy casual conversations with the AI assistant, creating a more natural and user-friendly interaction model.</a:t>
            </a:r>
            <a:endParaRPr lang="en-US" sz="2000" b="1" dirty="0">
              <a:latin typeface="Times New Roman" panose="02020603050405020304" pitchFamily="18" charset="0"/>
              <a:ea typeface="Times New Roman" panose="02020603050405020304" pitchFamily="18" charset="0"/>
            </a:endParaRPr>
          </a:p>
          <a:p>
            <a:pPr marL="114300" indent="0" algn="just">
              <a:spcBef>
                <a:spcPts val="0"/>
              </a:spcBef>
              <a:buNone/>
            </a:pPr>
            <a:endParaRPr lang="en-US" dirty="0" smtClean="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54526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1C7BC-32D9-477E-A5F7-CBF0F460611D}"/>
              </a:ext>
            </a:extLst>
          </p:cNvPr>
          <p:cNvSpPr>
            <a:spLocks noGrp="1"/>
          </p:cNvSpPr>
          <p:nvPr>
            <p:ph type="title"/>
          </p:nvPr>
        </p:nvSpPr>
        <p:spPr/>
        <p:txBody>
          <a:bodyPr/>
          <a:lstStyle/>
          <a:p>
            <a:r>
              <a:rPr lang="en-US" b="1" dirty="0"/>
              <a:t>LIMITATIONS</a:t>
            </a:r>
          </a:p>
        </p:txBody>
      </p:sp>
      <p:sp>
        <p:nvSpPr>
          <p:cNvPr id="3" name="Content Placeholder 2">
            <a:extLst>
              <a:ext uri="{FF2B5EF4-FFF2-40B4-BE49-F238E27FC236}">
                <a16:creationId xmlns:a16="http://schemas.microsoft.com/office/drawing/2014/main" id="{167C9B70-1EFF-4DE0-AB40-ED9EFFEA5D2B}"/>
              </a:ext>
            </a:extLst>
          </p:cNvPr>
          <p:cNvSpPr>
            <a:spLocks noGrp="1"/>
          </p:cNvSpPr>
          <p:nvPr>
            <p:ph idx="1"/>
          </p:nvPr>
        </p:nvSpPr>
        <p:spPr>
          <a:xfrm>
            <a:off x="650790" y="2603500"/>
            <a:ext cx="10989276" cy="3416300"/>
          </a:xfrm>
        </p:spPr>
        <p:txBody>
          <a:bodyPr>
            <a:normAutofit/>
          </a:bodyPr>
          <a:lstStyle/>
          <a:p>
            <a:r>
              <a:rPr lang="en-US" sz="2000" dirty="0"/>
              <a:t>Security is somewhere an issue, there is no voice command encryption in this project.</a:t>
            </a:r>
          </a:p>
          <a:p>
            <a:r>
              <a:rPr lang="en-US" sz="2000" dirty="0"/>
              <a:t>Background voice can interfere</a:t>
            </a:r>
          </a:p>
          <a:p>
            <a:r>
              <a:rPr lang="en-US" sz="2000" dirty="0"/>
              <a:t>Misinterpretation because of accents and may cause inaccurate results.</a:t>
            </a:r>
          </a:p>
          <a:p>
            <a:r>
              <a:rPr lang="en-US" sz="2000" dirty="0"/>
              <a:t>JARVIS cannot be called externally anytime like other traditional assistants like Google Assistant can be called just by saying, “Ok Google!”</a:t>
            </a:r>
          </a:p>
          <a:p>
            <a:endParaRPr lang="en-US" dirty="0"/>
          </a:p>
        </p:txBody>
      </p:sp>
    </p:spTree>
    <p:extLst>
      <p:ext uri="{BB962C8B-B14F-4D97-AF65-F5344CB8AC3E}">
        <p14:creationId xmlns:p14="http://schemas.microsoft.com/office/powerpoint/2010/main" val="3070061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5033A-5CF4-4B9D-9D55-8CAE6700A9E1}"/>
              </a:ext>
            </a:extLst>
          </p:cNvPr>
          <p:cNvSpPr>
            <a:spLocks noGrp="1"/>
          </p:cNvSpPr>
          <p:nvPr>
            <p:ph type="title"/>
          </p:nvPr>
        </p:nvSpPr>
        <p:spPr/>
        <p:txBody>
          <a:bodyPr/>
          <a:lstStyle/>
          <a:p>
            <a:r>
              <a:rPr lang="en-US" b="1" dirty="0"/>
              <a:t>SCOPE FOR FUTURE WORK</a:t>
            </a:r>
          </a:p>
        </p:txBody>
      </p:sp>
      <p:sp>
        <p:nvSpPr>
          <p:cNvPr id="3" name="Content Placeholder 2">
            <a:extLst>
              <a:ext uri="{FF2B5EF4-FFF2-40B4-BE49-F238E27FC236}">
                <a16:creationId xmlns:a16="http://schemas.microsoft.com/office/drawing/2014/main" id="{3ABBEE8F-F4D4-4E55-BA44-557246808760}"/>
              </a:ext>
            </a:extLst>
          </p:cNvPr>
          <p:cNvSpPr>
            <a:spLocks noGrp="1"/>
          </p:cNvSpPr>
          <p:nvPr>
            <p:ph idx="1"/>
          </p:nvPr>
        </p:nvSpPr>
        <p:spPr>
          <a:xfrm>
            <a:off x="601362" y="2595261"/>
            <a:ext cx="10939849" cy="3639283"/>
          </a:xfrm>
        </p:spPr>
        <p:txBody>
          <a:bodyPr>
            <a:normAutofit lnSpcReduction="10000"/>
          </a:bodyPr>
          <a:lstStyle/>
          <a:p>
            <a:r>
              <a:rPr lang="en-US" sz="2400" dirty="0"/>
              <a:t>Make JARVIS to learn more on its own and develop a new skill in it.</a:t>
            </a:r>
          </a:p>
          <a:p>
            <a:r>
              <a:rPr lang="en-US" sz="2400" dirty="0"/>
              <a:t>JARVIS android app can also be developed</a:t>
            </a:r>
            <a:r>
              <a:rPr lang="en-US" sz="2400" dirty="0" smtClean="0"/>
              <a:t>.</a:t>
            </a:r>
          </a:p>
          <a:p>
            <a:pPr algn="just">
              <a:lnSpc>
                <a:spcPct val="150000"/>
              </a:lnSpc>
              <a:spcBef>
                <a:spcPts val="0"/>
              </a:spcBef>
            </a:pPr>
            <a:r>
              <a:rPr lang="en-US" sz="2400" dirty="0" smtClean="0">
                <a:latin typeface="Times New Roman" panose="02020603050405020304" pitchFamily="18" charset="0"/>
                <a:ea typeface="Times New Roman" panose="02020603050405020304" pitchFamily="18" charset="0"/>
              </a:rPr>
              <a:t>Integrate </a:t>
            </a:r>
            <a:r>
              <a:rPr lang="en-US" sz="2400" dirty="0">
                <a:latin typeface="Times New Roman" panose="02020603050405020304" pitchFamily="18" charset="0"/>
                <a:ea typeface="Times New Roman" panose="02020603050405020304" pitchFamily="18" charset="0"/>
              </a:rPr>
              <a:t>JARVIS with smart home devices for automated control.</a:t>
            </a:r>
            <a:endParaRPr lang="en-US" sz="2000" dirty="0">
              <a:latin typeface="Times New Roman" panose="02020603050405020304" pitchFamily="18" charset="0"/>
              <a:ea typeface="Times New Roman" panose="02020603050405020304" pitchFamily="18" charset="0"/>
            </a:endParaRPr>
          </a:p>
          <a:p>
            <a:pPr algn="just">
              <a:lnSpc>
                <a:spcPct val="150000"/>
              </a:lnSpc>
              <a:spcBef>
                <a:spcPts val="0"/>
              </a:spcBef>
            </a:pPr>
            <a:r>
              <a:rPr lang="en-US" sz="2400" dirty="0">
                <a:latin typeface="Times New Roman" panose="02020603050405020304" pitchFamily="18" charset="0"/>
                <a:ea typeface="Times New Roman" panose="02020603050405020304" pitchFamily="18" charset="0"/>
              </a:rPr>
              <a:t>Implement natural language processing for improved understanding.</a:t>
            </a:r>
            <a:endParaRPr lang="en-US" sz="2000" dirty="0">
              <a:latin typeface="Times New Roman" panose="02020603050405020304" pitchFamily="18" charset="0"/>
              <a:ea typeface="Times New Roman" panose="02020603050405020304" pitchFamily="18" charset="0"/>
            </a:endParaRPr>
          </a:p>
          <a:p>
            <a:pPr algn="just">
              <a:lnSpc>
                <a:spcPct val="150000"/>
              </a:lnSpc>
              <a:spcBef>
                <a:spcPts val="0"/>
              </a:spcBef>
            </a:pPr>
            <a:r>
              <a:rPr lang="en-US" sz="2400" dirty="0">
                <a:latin typeface="Times New Roman" panose="02020603050405020304" pitchFamily="18" charset="0"/>
                <a:ea typeface="Times New Roman" panose="02020603050405020304" pitchFamily="18" charset="0"/>
              </a:rPr>
              <a:t>Integrate data analysis and data visualization functionalities in JARVIS</a:t>
            </a:r>
            <a:endParaRPr lang="en-US" sz="2000" dirty="0">
              <a:latin typeface="Times New Roman" panose="02020603050405020304" pitchFamily="18" charset="0"/>
              <a:ea typeface="Times New Roman" panose="02020603050405020304" pitchFamily="18" charset="0"/>
            </a:endParaRPr>
          </a:p>
          <a:p>
            <a:pPr algn="just">
              <a:lnSpc>
                <a:spcPct val="150000"/>
              </a:lnSpc>
              <a:spcBef>
                <a:spcPts val="0"/>
              </a:spcBef>
            </a:pPr>
            <a:r>
              <a:rPr lang="en-US" sz="2400" dirty="0">
                <a:latin typeface="Times New Roman" panose="02020603050405020304" pitchFamily="18" charset="0"/>
                <a:ea typeface="Times New Roman" panose="02020603050405020304" pitchFamily="18" charset="0"/>
              </a:rPr>
              <a:t>Implement sentiment analysis to display user emotions and adjust responses accordingly</a:t>
            </a:r>
            <a:r>
              <a:rPr lang="en-US" sz="2400" dirty="0" smtClean="0">
                <a:latin typeface="Times New Roman" panose="02020603050405020304" pitchFamily="18" charset="0"/>
                <a:ea typeface="Times New Roman" panose="02020603050405020304" pitchFamily="18" charset="0"/>
              </a:rPr>
              <a:t>.</a:t>
            </a:r>
          </a:p>
          <a:p>
            <a:pPr algn="just">
              <a:lnSpc>
                <a:spcPct val="150000"/>
              </a:lnSpc>
              <a:spcBef>
                <a:spcPts val="0"/>
              </a:spcBef>
            </a:pPr>
            <a:endParaRPr lang="en-US" sz="2400" dirty="0" smtClean="0"/>
          </a:p>
        </p:txBody>
      </p:sp>
    </p:spTree>
    <p:extLst>
      <p:ext uri="{BB962C8B-B14F-4D97-AF65-F5344CB8AC3E}">
        <p14:creationId xmlns:p14="http://schemas.microsoft.com/office/powerpoint/2010/main" val="2351137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82772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F3BDB-023E-4F67-861F-AC5EC0C13F1B}"/>
              </a:ext>
            </a:extLst>
          </p:cNvPr>
          <p:cNvSpPr>
            <a:spLocks noGrp="1"/>
          </p:cNvSpPr>
          <p:nvPr>
            <p:ph type="title"/>
          </p:nvPr>
        </p:nvSpPr>
        <p:spPr/>
        <p:txBody>
          <a:bodyPr>
            <a:normAutofit/>
          </a:bodyPr>
          <a:lstStyle/>
          <a:p>
            <a:r>
              <a:rPr lang="en-US" b="1" dirty="0"/>
              <a:t>Problem Statement:</a:t>
            </a:r>
          </a:p>
        </p:txBody>
      </p:sp>
      <p:sp>
        <p:nvSpPr>
          <p:cNvPr id="3" name="Content Placeholder 2">
            <a:extLst>
              <a:ext uri="{FF2B5EF4-FFF2-40B4-BE49-F238E27FC236}">
                <a16:creationId xmlns:a16="http://schemas.microsoft.com/office/drawing/2014/main" id="{9EDACD3D-0FC3-4C0F-80D8-BD80B5A1712F}"/>
              </a:ext>
            </a:extLst>
          </p:cNvPr>
          <p:cNvSpPr>
            <a:spLocks noGrp="1"/>
          </p:cNvSpPr>
          <p:nvPr>
            <p:ph idx="1"/>
          </p:nvPr>
        </p:nvSpPr>
        <p:spPr>
          <a:xfrm>
            <a:off x="502508" y="2405449"/>
            <a:ext cx="11343503" cy="4209535"/>
          </a:xfrm>
        </p:spPr>
        <p:txBody>
          <a:bodyPr>
            <a:normAutofit fontScale="40000" lnSpcReduction="20000"/>
          </a:bodyPr>
          <a:lstStyle/>
          <a:p>
            <a:pPr marL="0" indent="0" algn="just">
              <a:buNone/>
            </a:pPr>
            <a:r>
              <a:rPr lang="en-US" sz="2800" b="1" dirty="0" smtClean="0"/>
              <a:t>JARVIS AI PERSONAL ASSISTANT </a:t>
            </a:r>
            <a:r>
              <a:rPr lang="en-US" sz="2800" dirty="0" smtClean="0"/>
              <a:t>can understand and respond to user commands, automate routine tasks, and provide personalized assistance, with a special focus on accessibility for individuals with special needs.”</a:t>
            </a:r>
          </a:p>
          <a:p>
            <a:pPr marL="0" indent="0" algn="just">
              <a:buNone/>
            </a:pPr>
            <a:r>
              <a:rPr lang="en-US" sz="2800" b="1" i="1" u="sng" dirty="0" smtClean="0"/>
              <a:t>The </a:t>
            </a:r>
            <a:r>
              <a:rPr lang="en-US" sz="2800" b="1" i="1" u="sng" dirty="0"/>
              <a:t>key motivations for this project are</a:t>
            </a:r>
            <a:r>
              <a:rPr lang="en-US" sz="2800" b="1" i="1" u="sng" dirty="0" smtClean="0"/>
              <a:t>:</a:t>
            </a:r>
            <a:endParaRPr lang="en-US" sz="2800" b="1" i="1" u="sng" dirty="0"/>
          </a:p>
          <a:p>
            <a:pPr algn="just"/>
            <a:r>
              <a:rPr lang="en-US" sz="2800" b="1" dirty="0" smtClean="0"/>
              <a:t>Interest</a:t>
            </a:r>
            <a:r>
              <a:rPr lang="en-US" sz="2800" dirty="0"/>
              <a:t>: </a:t>
            </a:r>
            <a:r>
              <a:rPr lang="en-US" sz="2800" dirty="0" smtClean="0"/>
              <a:t>Our interest to Learning </a:t>
            </a:r>
            <a:r>
              <a:rPr lang="en-US" sz="2800" dirty="0"/>
              <a:t>Python, AI, and NLP through building </a:t>
            </a:r>
            <a:r>
              <a:rPr lang="en-US" sz="2800" dirty="0" smtClean="0"/>
              <a:t>this project. </a:t>
            </a:r>
            <a:r>
              <a:rPr lang="en-US" sz="2800" dirty="0"/>
              <a:t>It combines Python programming with hands-on AI and NLP projects, providing a comprehensive learning experience tailored to real-world applications</a:t>
            </a:r>
            <a:r>
              <a:rPr lang="en-US" sz="2800" dirty="0" smtClean="0"/>
              <a:t>.</a:t>
            </a:r>
          </a:p>
          <a:p>
            <a:pPr algn="just"/>
            <a:r>
              <a:rPr lang="en-US" sz="2800" b="1" dirty="0" smtClean="0"/>
              <a:t>Efficiency</a:t>
            </a:r>
            <a:r>
              <a:rPr lang="en-US" sz="2800" dirty="0"/>
              <a:t>: Automating routine tasks can save users significant amount of time and effort</a:t>
            </a:r>
            <a:r>
              <a:rPr lang="en-US" sz="2800" dirty="0" smtClean="0"/>
              <a:t>.</a:t>
            </a:r>
            <a:endParaRPr lang="en-US" sz="2800" dirty="0"/>
          </a:p>
          <a:p>
            <a:pPr algn="just"/>
            <a:r>
              <a:rPr lang="en-US" sz="2800" b="1" dirty="0"/>
              <a:t>Accessibility</a:t>
            </a:r>
            <a:r>
              <a:rPr lang="en-US" sz="2800" dirty="0"/>
              <a:t>: The voice-controlled system can be particularly useful for individuals with special needs who may have difficulty using traditional input methods, such as the keyboard or mouse.</a:t>
            </a:r>
          </a:p>
          <a:p>
            <a:pPr algn="just"/>
            <a:r>
              <a:rPr lang="en-US" sz="2800" b="1" dirty="0"/>
              <a:t>Personalization</a:t>
            </a:r>
            <a:r>
              <a:rPr lang="en-US" sz="2800" dirty="0"/>
              <a:t>: By learning from user interactions, the AI assistant can provide a more personalized and intuitive user experience.</a:t>
            </a:r>
          </a:p>
          <a:p>
            <a:pPr algn="just"/>
            <a:r>
              <a:rPr lang="en-US" sz="2800" b="1" dirty="0"/>
              <a:t>Innovation</a:t>
            </a:r>
            <a:r>
              <a:rPr lang="en-US" sz="2800" dirty="0"/>
              <a:t>: The project represents an opportunity to explore and apply cutting-edge AI technologies in a practical, real-world context.</a:t>
            </a:r>
          </a:p>
          <a:p>
            <a:pPr marL="0" indent="0" algn="just">
              <a:buNone/>
            </a:pPr>
            <a:r>
              <a:rPr lang="en-US" sz="2800" b="1" i="1" u="sng" dirty="0"/>
              <a:t>In terms of benefits for individuals with special needs, the JARVIS AI Personal Assistant can provide several advantages:</a:t>
            </a:r>
          </a:p>
          <a:p>
            <a:pPr algn="just"/>
            <a:r>
              <a:rPr lang="en-US" sz="2800" b="1" dirty="0"/>
              <a:t>Ease of Use</a:t>
            </a:r>
            <a:r>
              <a:rPr lang="en-US" sz="2800" dirty="0"/>
              <a:t>: Voice commands can be easier to use than traditional computer interfaces, especially for individuals with physical disabilities.</a:t>
            </a:r>
          </a:p>
          <a:p>
            <a:pPr algn="just"/>
            <a:r>
              <a:rPr lang="en-US" sz="2800" b="1" dirty="0"/>
              <a:t>Independence</a:t>
            </a:r>
            <a:r>
              <a:rPr lang="en-US" sz="2800" dirty="0"/>
              <a:t>: The AI assistant can help users with special needs perform tasks independently, reducing the need for assistance from others.</a:t>
            </a:r>
          </a:p>
          <a:p>
            <a:pPr algn="just"/>
            <a:r>
              <a:rPr lang="en-US" sz="2800" b="1" dirty="0"/>
              <a:t>Customization</a:t>
            </a:r>
            <a:r>
              <a:rPr lang="en-US" sz="2800" dirty="0"/>
              <a:t>: The AI assistant can be customized to suit the specific needs and preferences of the user, providing a more personalized experience.</a:t>
            </a:r>
          </a:p>
          <a:p>
            <a:pPr algn="just"/>
            <a:r>
              <a:rPr lang="en-US" sz="2800" dirty="0"/>
              <a:t>In essence, the JARVIS AI Personal Assistant project is about making technology more accessible and personalized, helping all users, including those with special needs, to interact with their computers in a more natural and intuitive way. </a:t>
            </a:r>
            <a:r>
              <a:rPr lang="en-US" sz="2800" dirty="0" smtClean="0"/>
              <a:t>😊</a:t>
            </a:r>
            <a:endParaRPr lang="en-US" sz="2800" dirty="0"/>
          </a:p>
        </p:txBody>
      </p:sp>
    </p:spTree>
    <p:extLst>
      <p:ext uri="{BB962C8B-B14F-4D97-AF65-F5344CB8AC3E}">
        <p14:creationId xmlns:p14="http://schemas.microsoft.com/office/powerpoint/2010/main" val="2686520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2494E-7984-42D4-8105-97C285804E52}"/>
              </a:ext>
            </a:extLst>
          </p:cNvPr>
          <p:cNvSpPr>
            <a:spLocks noGrp="1"/>
          </p:cNvSpPr>
          <p:nvPr>
            <p:ph type="title"/>
          </p:nvPr>
        </p:nvSpPr>
        <p:spPr/>
        <p:txBody>
          <a:bodyPr/>
          <a:lstStyle/>
          <a:p>
            <a:r>
              <a:rPr lang="en-US" b="1" dirty="0"/>
              <a:t>Introduction</a:t>
            </a:r>
          </a:p>
        </p:txBody>
      </p:sp>
      <p:sp>
        <p:nvSpPr>
          <p:cNvPr id="3" name="Content Placeholder 2">
            <a:extLst>
              <a:ext uri="{FF2B5EF4-FFF2-40B4-BE49-F238E27FC236}">
                <a16:creationId xmlns:a16="http://schemas.microsoft.com/office/drawing/2014/main" id="{B4205234-B854-48C1-A9C0-8A1F35D7A750}"/>
              </a:ext>
            </a:extLst>
          </p:cNvPr>
          <p:cNvSpPr>
            <a:spLocks noGrp="1"/>
          </p:cNvSpPr>
          <p:nvPr>
            <p:ph idx="1"/>
          </p:nvPr>
        </p:nvSpPr>
        <p:spPr>
          <a:xfrm>
            <a:off x="551936" y="2603499"/>
            <a:ext cx="11178746" cy="3723159"/>
          </a:xfrm>
        </p:spPr>
        <p:txBody>
          <a:bodyPr>
            <a:normAutofit fontScale="85000" lnSpcReduction="10000"/>
          </a:bodyPr>
          <a:lstStyle/>
          <a:p>
            <a:pPr algn="just"/>
            <a:r>
              <a:rPr lang="en-US" b="1" dirty="0">
                <a:solidFill>
                  <a:schemeClr val="tx1">
                    <a:lumMod val="65000"/>
                    <a:lumOff val="35000"/>
                  </a:schemeClr>
                </a:solidFill>
              </a:rPr>
              <a:t>Artificial Intelligence helps machines think like humans. With Python, a popular programming language, we can easily create a Voice Assistant. This assistant understands and follows our instructions through speech recognition, similar to Alexa or Siri. Using Python's Speech Recognition API, we can convert spoken words into text</a:t>
            </a:r>
            <a:r>
              <a:rPr lang="en-US" b="1" dirty="0" smtClean="0">
                <a:solidFill>
                  <a:schemeClr val="tx1">
                    <a:lumMod val="65000"/>
                    <a:lumOff val="35000"/>
                  </a:schemeClr>
                </a:solidFill>
              </a:rPr>
              <a:t>.</a:t>
            </a:r>
          </a:p>
          <a:p>
            <a:pPr marL="0" indent="0">
              <a:buNone/>
            </a:pPr>
            <a:endParaRPr lang="en-US" dirty="0" smtClean="0">
              <a:solidFill>
                <a:schemeClr val="tx1">
                  <a:lumMod val="65000"/>
                  <a:lumOff val="35000"/>
                </a:schemeClr>
              </a:solidFill>
            </a:endParaRPr>
          </a:p>
          <a:p>
            <a:pPr algn="just"/>
            <a:r>
              <a:rPr lang="en-US" b="1" dirty="0" smtClean="0">
                <a:solidFill>
                  <a:schemeClr val="tx1">
                    <a:lumMod val="65000"/>
                    <a:lumOff val="35000"/>
                  </a:schemeClr>
                </a:solidFill>
              </a:rPr>
              <a:t>Creating </a:t>
            </a:r>
            <a:r>
              <a:rPr lang="en-US" b="1" dirty="0">
                <a:solidFill>
                  <a:schemeClr val="tx1">
                    <a:lumMod val="65000"/>
                    <a:lumOff val="35000"/>
                  </a:schemeClr>
                </a:solidFill>
              </a:rPr>
              <a:t>a Voice Assistant is an enjoyable project. It simplified tasks like </a:t>
            </a:r>
            <a:r>
              <a:rPr lang="en-US" b="1" dirty="0" smtClean="0">
                <a:solidFill>
                  <a:schemeClr val="tx1">
                    <a:lumMod val="65000"/>
                    <a:lumOff val="35000"/>
                  </a:schemeClr>
                </a:solidFill>
              </a:rPr>
              <a:t>image generating, </a:t>
            </a:r>
            <a:r>
              <a:rPr lang="en-US" b="1" dirty="0">
                <a:solidFill>
                  <a:schemeClr val="tx1">
                    <a:lumMod val="65000"/>
                    <a:lumOff val="35000"/>
                  </a:schemeClr>
                </a:solidFill>
              </a:rPr>
              <a:t>searching on Google, playing music, or even opening software with just a voice command. Today's technology allows machines to perform tasks as effectively as, or even better than, humans, making our lives easier and saving time.</a:t>
            </a:r>
          </a:p>
          <a:p>
            <a:endParaRPr lang="en-US" dirty="0">
              <a:solidFill>
                <a:schemeClr val="tx1">
                  <a:lumMod val="65000"/>
                  <a:lumOff val="35000"/>
                </a:schemeClr>
              </a:solidFill>
            </a:endParaRPr>
          </a:p>
          <a:p>
            <a:pPr algn="just"/>
            <a:r>
              <a:rPr lang="en-US" b="1" dirty="0">
                <a:solidFill>
                  <a:schemeClr val="tx1">
                    <a:lumMod val="65000"/>
                    <a:lumOff val="35000"/>
                  </a:schemeClr>
                </a:solidFill>
              </a:rPr>
              <a:t>The Voice Assistant, powered by AI, delivers accurate and efficient results. It reduces the need for typing and acts as a helpful companion, completing tasks quickly. While it's like having another person around, it's even more effective and efficient. The libraries and packages used in creating the assistant focus on saving time and simplifying complex tasks.</a:t>
            </a:r>
          </a:p>
          <a:p>
            <a:pPr algn="just"/>
            <a:r>
              <a:rPr lang="en-US" b="1" dirty="0">
                <a:solidFill>
                  <a:schemeClr val="tx1">
                    <a:lumMod val="65000"/>
                    <a:lumOff val="35000"/>
                  </a:schemeClr>
                </a:solidFill>
              </a:rPr>
              <a:t>I have watched some YouTube tutorials about JARVIS and have also read some articles. I plan to learn and implement more knowledge about it while developing this project.</a:t>
            </a:r>
          </a:p>
        </p:txBody>
      </p:sp>
    </p:spTree>
    <p:extLst>
      <p:ext uri="{BB962C8B-B14F-4D97-AF65-F5344CB8AC3E}">
        <p14:creationId xmlns:p14="http://schemas.microsoft.com/office/powerpoint/2010/main" val="2989890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7F237-3EA5-43EC-B91B-FEEC72F80627}"/>
              </a:ext>
            </a:extLst>
          </p:cNvPr>
          <p:cNvSpPr>
            <a:spLocks noGrp="1"/>
          </p:cNvSpPr>
          <p:nvPr>
            <p:ph type="title"/>
          </p:nvPr>
        </p:nvSpPr>
        <p:spPr/>
        <p:txBody>
          <a:bodyPr/>
          <a:lstStyle/>
          <a:p>
            <a:r>
              <a:rPr lang="en-US" b="1" dirty="0"/>
              <a:t>Functionalities of this project include: </a:t>
            </a:r>
          </a:p>
        </p:txBody>
      </p:sp>
      <p:sp>
        <p:nvSpPr>
          <p:cNvPr id="3" name="Content Placeholder 2">
            <a:extLst>
              <a:ext uri="{FF2B5EF4-FFF2-40B4-BE49-F238E27FC236}">
                <a16:creationId xmlns:a16="http://schemas.microsoft.com/office/drawing/2014/main" id="{6F29F9BC-13E4-4B8B-8FAA-C1B767C2755E}"/>
              </a:ext>
            </a:extLst>
          </p:cNvPr>
          <p:cNvSpPr>
            <a:spLocks noGrp="1"/>
          </p:cNvSpPr>
          <p:nvPr>
            <p:ph idx="1"/>
          </p:nvPr>
        </p:nvSpPr>
        <p:spPr/>
        <p:txBody>
          <a:bodyPr>
            <a:normAutofit fontScale="85000" lnSpcReduction="20000"/>
          </a:bodyPr>
          <a:lstStyle/>
          <a:p>
            <a:r>
              <a:rPr lang="en-US" b="1" dirty="0"/>
              <a:t>1. It can </a:t>
            </a:r>
            <a:r>
              <a:rPr lang="en-US" b="1" dirty="0" smtClean="0"/>
              <a:t>generate code</a:t>
            </a:r>
            <a:endParaRPr lang="en-US" b="1" dirty="0"/>
          </a:p>
          <a:p>
            <a:r>
              <a:rPr lang="en-US" b="1" dirty="0"/>
              <a:t>2. </a:t>
            </a:r>
            <a:r>
              <a:rPr lang="en-US" b="1" dirty="0" smtClean="0"/>
              <a:t>It </a:t>
            </a:r>
            <a:r>
              <a:rPr lang="en-US" b="1" dirty="0"/>
              <a:t>can generate images</a:t>
            </a:r>
            <a:r>
              <a:rPr lang="en-US" b="1" dirty="0" smtClean="0"/>
              <a:t>.</a:t>
            </a:r>
          </a:p>
          <a:p>
            <a:r>
              <a:rPr lang="en-US" b="1" dirty="0" smtClean="0"/>
              <a:t>3</a:t>
            </a:r>
            <a:r>
              <a:rPr lang="en-US" b="1" dirty="0"/>
              <a:t>. It can read PDF. </a:t>
            </a:r>
            <a:endParaRPr lang="en-US" b="1" dirty="0" smtClean="0"/>
          </a:p>
          <a:p>
            <a:r>
              <a:rPr lang="en-US" b="1" dirty="0" smtClean="0"/>
              <a:t>4</a:t>
            </a:r>
            <a:r>
              <a:rPr lang="en-US" b="1" dirty="0"/>
              <a:t>. It can play music</a:t>
            </a:r>
            <a:r>
              <a:rPr lang="en-US" b="1" dirty="0" smtClean="0"/>
              <a:t>.</a:t>
            </a:r>
          </a:p>
          <a:p>
            <a:r>
              <a:rPr lang="en-US" b="1" dirty="0" smtClean="0"/>
              <a:t>5. </a:t>
            </a:r>
            <a:r>
              <a:rPr lang="en-US" b="1" dirty="0"/>
              <a:t>It can change wallpapers. </a:t>
            </a:r>
            <a:endParaRPr lang="en-US" b="1" dirty="0" smtClean="0"/>
          </a:p>
          <a:p>
            <a:r>
              <a:rPr lang="en-US" b="1" dirty="0"/>
              <a:t>6</a:t>
            </a:r>
            <a:r>
              <a:rPr lang="en-US" b="1" dirty="0" smtClean="0"/>
              <a:t>. It </a:t>
            </a:r>
            <a:r>
              <a:rPr lang="en-US" b="1" dirty="0"/>
              <a:t>can give weather forecast</a:t>
            </a:r>
            <a:r>
              <a:rPr lang="en-US" b="1" dirty="0" smtClean="0"/>
              <a:t>.</a:t>
            </a:r>
            <a:endParaRPr lang="en-US" b="1" dirty="0"/>
          </a:p>
          <a:p>
            <a:r>
              <a:rPr lang="en-US" b="1" dirty="0"/>
              <a:t>7</a:t>
            </a:r>
            <a:r>
              <a:rPr lang="en-US" b="1" dirty="0" smtClean="0"/>
              <a:t>. </a:t>
            </a:r>
            <a:r>
              <a:rPr lang="en-US" b="1" dirty="0"/>
              <a:t>It can do Wikipedia searches for you. </a:t>
            </a:r>
            <a:endParaRPr lang="en-US" b="1" dirty="0" smtClean="0"/>
          </a:p>
          <a:p>
            <a:r>
              <a:rPr lang="en-US" b="1" dirty="0"/>
              <a:t>8</a:t>
            </a:r>
            <a:r>
              <a:rPr lang="en-US" b="1" dirty="0" smtClean="0"/>
              <a:t>. It </a:t>
            </a:r>
            <a:r>
              <a:rPr lang="en-US" b="1" dirty="0"/>
              <a:t>can open command prompt, chrome browser, notepad etc</a:t>
            </a:r>
            <a:r>
              <a:rPr lang="en-US" b="1" dirty="0" smtClean="0"/>
              <a:t>.</a:t>
            </a:r>
            <a:endParaRPr lang="en-US" b="1" dirty="0"/>
          </a:p>
          <a:p>
            <a:r>
              <a:rPr lang="en-US" b="1" dirty="0"/>
              <a:t>9</a:t>
            </a:r>
            <a:r>
              <a:rPr lang="en-US" b="1" dirty="0" smtClean="0"/>
              <a:t>. </a:t>
            </a:r>
            <a:r>
              <a:rPr lang="en-US" b="1" dirty="0"/>
              <a:t>It can open websites like Google, YouTube, etc., in a web browser.</a:t>
            </a:r>
          </a:p>
          <a:p>
            <a:r>
              <a:rPr lang="en-US" b="1" dirty="0" smtClean="0"/>
              <a:t>10</a:t>
            </a:r>
            <a:r>
              <a:rPr lang="en-US" b="1" dirty="0"/>
              <a:t>. It can have some basic </a:t>
            </a:r>
            <a:r>
              <a:rPr lang="en-US" b="1" dirty="0" smtClean="0"/>
              <a:t>conversation with you.</a:t>
            </a:r>
            <a:endParaRPr lang="en-US" b="1" dirty="0"/>
          </a:p>
          <a:p>
            <a:r>
              <a:rPr lang="en-US" b="1" dirty="0"/>
              <a:t>And much more functions.</a:t>
            </a:r>
          </a:p>
        </p:txBody>
      </p:sp>
    </p:spTree>
    <p:extLst>
      <p:ext uri="{BB962C8B-B14F-4D97-AF65-F5344CB8AC3E}">
        <p14:creationId xmlns:p14="http://schemas.microsoft.com/office/powerpoint/2010/main" val="18021083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C025F-CDCE-4777-88CA-A87ADFA70FA7}"/>
              </a:ext>
            </a:extLst>
          </p:cNvPr>
          <p:cNvSpPr>
            <a:spLocks noGrp="1"/>
          </p:cNvSpPr>
          <p:nvPr>
            <p:ph type="title"/>
          </p:nvPr>
        </p:nvSpPr>
        <p:spPr/>
        <p:txBody>
          <a:bodyPr/>
          <a:lstStyle/>
          <a:p>
            <a:r>
              <a:rPr lang="en-US" dirty="0"/>
              <a:t>Design Diagram</a:t>
            </a:r>
          </a:p>
        </p:txBody>
      </p:sp>
      <p:pic>
        <p:nvPicPr>
          <p:cNvPr id="5" name="Content Placeholder 4">
            <a:extLst>
              <a:ext uri="{FF2B5EF4-FFF2-40B4-BE49-F238E27FC236}">
                <a16:creationId xmlns:a16="http://schemas.microsoft.com/office/drawing/2014/main" id="{79C018F9-FB0C-4D1D-9D78-B345035760D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79055" y="2334257"/>
            <a:ext cx="8433889" cy="4216945"/>
          </a:xfrm>
        </p:spPr>
      </p:pic>
    </p:spTree>
    <p:extLst>
      <p:ext uri="{BB962C8B-B14F-4D97-AF65-F5344CB8AC3E}">
        <p14:creationId xmlns:p14="http://schemas.microsoft.com/office/powerpoint/2010/main" val="12901247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User Interface</a:t>
            </a:r>
            <a:endParaRPr lang="en-US" b="1"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143821" y="2397866"/>
            <a:ext cx="7656247" cy="4095295"/>
          </a:xfrm>
        </p:spPr>
      </p:pic>
    </p:spTree>
    <p:extLst>
      <p:ext uri="{BB962C8B-B14F-4D97-AF65-F5344CB8AC3E}">
        <p14:creationId xmlns:p14="http://schemas.microsoft.com/office/powerpoint/2010/main" val="2439964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Desktop Interface</a:t>
            </a:r>
            <a:endParaRPr lang="en-US" b="1"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309091" y="2363354"/>
            <a:ext cx="7745822" cy="4135140"/>
          </a:xfrm>
        </p:spPr>
      </p:pic>
    </p:spTree>
    <p:extLst>
      <p:ext uri="{BB962C8B-B14F-4D97-AF65-F5344CB8AC3E}">
        <p14:creationId xmlns:p14="http://schemas.microsoft.com/office/powerpoint/2010/main" val="28133962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09319-1FCB-47D1-9C85-717F193DBCC5}"/>
              </a:ext>
            </a:extLst>
          </p:cNvPr>
          <p:cNvSpPr>
            <a:spLocks noGrp="1"/>
          </p:cNvSpPr>
          <p:nvPr>
            <p:ph type="title"/>
          </p:nvPr>
        </p:nvSpPr>
        <p:spPr/>
        <p:txBody>
          <a:bodyPr/>
          <a:lstStyle/>
          <a:p>
            <a:r>
              <a:rPr lang="en-US" b="1" dirty="0"/>
              <a:t>PYTHON LIBRARIES</a:t>
            </a:r>
          </a:p>
        </p:txBody>
      </p:sp>
      <p:sp>
        <p:nvSpPr>
          <p:cNvPr id="3" name="Content Placeholder 2">
            <a:extLst>
              <a:ext uri="{FF2B5EF4-FFF2-40B4-BE49-F238E27FC236}">
                <a16:creationId xmlns:a16="http://schemas.microsoft.com/office/drawing/2014/main" id="{38AD04B0-322E-4616-8C85-1EDC6F535960}"/>
              </a:ext>
            </a:extLst>
          </p:cNvPr>
          <p:cNvSpPr>
            <a:spLocks noGrp="1"/>
          </p:cNvSpPr>
          <p:nvPr>
            <p:ph idx="1"/>
          </p:nvPr>
        </p:nvSpPr>
        <p:spPr>
          <a:xfrm>
            <a:off x="494270" y="2603500"/>
            <a:ext cx="11022227" cy="3665495"/>
          </a:xfrm>
        </p:spPr>
        <p:txBody>
          <a:bodyPr>
            <a:normAutofit/>
          </a:bodyPr>
          <a:lstStyle/>
          <a:p>
            <a:r>
              <a:rPr lang="en-US" sz="2000" dirty="0"/>
              <a:t>In JARVIS following python libraries were used:</a:t>
            </a:r>
          </a:p>
          <a:p>
            <a:r>
              <a:rPr lang="en-US" sz="2000" b="1" dirty="0"/>
              <a:t>pyttsx3: </a:t>
            </a:r>
            <a:r>
              <a:rPr lang="en-US" sz="2000" dirty="0"/>
              <a:t>It is a python library which converts text to speech.</a:t>
            </a:r>
          </a:p>
          <a:p>
            <a:r>
              <a:rPr lang="en-US" sz="2000" b="1" dirty="0" err="1"/>
              <a:t>SpeechRecognition</a:t>
            </a:r>
            <a:r>
              <a:rPr lang="en-US" sz="2000" b="1" dirty="0"/>
              <a:t>: </a:t>
            </a:r>
            <a:r>
              <a:rPr lang="en-US" sz="2000" dirty="0"/>
              <a:t>It is a python module which converts speech to text.</a:t>
            </a:r>
          </a:p>
          <a:p>
            <a:r>
              <a:rPr lang="en-US" sz="2000" b="1" dirty="0" err="1" smtClean="0"/>
              <a:t>Datetime</a:t>
            </a:r>
            <a:r>
              <a:rPr lang="en-US" sz="2000" dirty="0"/>
              <a:t>: This library provides us the actual date and time. </a:t>
            </a:r>
          </a:p>
          <a:p>
            <a:r>
              <a:rPr lang="en-US" sz="2000" b="1" dirty="0"/>
              <a:t>Wikipedia</a:t>
            </a:r>
            <a:r>
              <a:rPr lang="en-US" sz="2000" dirty="0"/>
              <a:t>: It is a python module for searching anything on Wikipedia. </a:t>
            </a:r>
            <a:endParaRPr lang="en-US" sz="2000" dirty="0" smtClean="0"/>
          </a:p>
          <a:p>
            <a:r>
              <a:rPr lang="en-US" sz="2000" b="1" dirty="0" err="1"/>
              <a:t>PyAudio</a:t>
            </a:r>
            <a:r>
              <a:rPr lang="en-US" sz="2000" dirty="0"/>
              <a:t> enables you to play audio streams from various </a:t>
            </a:r>
            <a:r>
              <a:rPr lang="en-US" sz="2000" dirty="0" smtClean="0"/>
              <a:t>sources</a:t>
            </a:r>
          </a:p>
          <a:p>
            <a:r>
              <a:rPr lang="en-US" sz="2000" b="1" dirty="0" err="1"/>
              <a:t>PyWhatKit</a:t>
            </a:r>
            <a:r>
              <a:rPr lang="en-US" sz="2000" dirty="0"/>
              <a:t> is a versatile library that simplifies various tasks such as sending WhatsApp messages, </a:t>
            </a:r>
            <a:r>
              <a:rPr lang="en-US" sz="2000" dirty="0" smtClean="0"/>
              <a:t>playing </a:t>
            </a:r>
            <a:r>
              <a:rPr lang="en-US" sz="2000" dirty="0"/>
              <a:t>YouTube videos, and retrieving information from the </a:t>
            </a:r>
            <a:r>
              <a:rPr lang="en-US" sz="2000" dirty="0" smtClean="0"/>
              <a:t>web</a:t>
            </a:r>
            <a:r>
              <a:rPr lang="en-US" sz="2000" dirty="0"/>
              <a:t>.</a:t>
            </a:r>
          </a:p>
        </p:txBody>
      </p:sp>
    </p:spTree>
    <p:extLst>
      <p:ext uri="{BB962C8B-B14F-4D97-AF65-F5344CB8AC3E}">
        <p14:creationId xmlns:p14="http://schemas.microsoft.com/office/powerpoint/2010/main" val="2133563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5EABC9-3A19-40B5-B5E2-F95F5F0FA926}"/>
              </a:ext>
            </a:extLst>
          </p:cNvPr>
          <p:cNvSpPr>
            <a:spLocks noGrp="1"/>
          </p:cNvSpPr>
          <p:nvPr>
            <p:ph idx="1"/>
          </p:nvPr>
        </p:nvSpPr>
        <p:spPr>
          <a:xfrm>
            <a:off x="502508" y="2603499"/>
            <a:ext cx="11195222" cy="3937343"/>
          </a:xfrm>
        </p:spPr>
        <p:txBody>
          <a:bodyPr>
            <a:normAutofit/>
          </a:bodyPr>
          <a:lstStyle/>
          <a:p>
            <a:r>
              <a:rPr lang="en-US" b="1" dirty="0" smtClean="0"/>
              <a:t>pyPDF2</a:t>
            </a:r>
            <a:r>
              <a:rPr lang="en-US" dirty="0"/>
              <a:t>: It is a python module which can read, split, merge any PDF. </a:t>
            </a:r>
          </a:p>
          <a:p>
            <a:r>
              <a:rPr lang="en-US" b="1" dirty="0" err="1"/>
              <a:t>Webbrowser</a:t>
            </a:r>
            <a:r>
              <a:rPr lang="en-US" dirty="0"/>
              <a:t>: It provides interface for displaying web-based </a:t>
            </a:r>
          </a:p>
          <a:p>
            <a:r>
              <a:rPr lang="en-US" dirty="0"/>
              <a:t>documents to users.</a:t>
            </a:r>
          </a:p>
          <a:p>
            <a:r>
              <a:rPr lang="en-US" b="1" dirty="0" err="1"/>
              <a:t>Pyautogui</a:t>
            </a:r>
            <a:r>
              <a:rPr lang="en-US" dirty="0"/>
              <a:t>: It is a python libraries for graphical user interface.</a:t>
            </a:r>
          </a:p>
          <a:p>
            <a:r>
              <a:rPr lang="en-US" b="1" dirty="0" err="1"/>
              <a:t>os</a:t>
            </a:r>
            <a:r>
              <a:rPr lang="en-US" b="1" dirty="0"/>
              <a:t>: </a:t>
            </a:r>
            <a:r>
              <a:rPr lang="en-US" dirty="0"/>
              <a:t>It represents Operating System related functionality.</a:t>
            </a:r>
          </a:p>
          <a:p>
            <a:r>
              <a:rPr lang="en-US" b="1" dirty="0"/>
              <a:t>sys: </a:t>
            </a:r>
            <a:r>
              <a:rPr lang="en-US" dirty="0"/>
              <a:t>It allows operating on the interpreter as it provides access to the variables and functions that usually interact strongly with the interpreter. </a:t>
            </a:r>
            <a:endParaRPr lang="en-US" dirty="0" smtClean="0"/>
          </a:p>
          <a:p>
            <a:r>
              <a:rPr lang="en-US" b="1" dirty="0"/>
              <a:t>NLTK</a:t>
            </a:r>
            <a:r>
              <a:rPr lang="en-US" dirty="0"/>
              <a:t>, short for Natural Language Toolkit, is a powerful library in Python for working with human language data</a:t>
            </a:r>
          </a:p>
          <a:p>
            <a:endParaRPr lang="en-US" dirty="0"/>
          </a:p>
        </p:txBody>
      </p:sp>
    </p:spTree>
    <p:extLst>
      <p:ext uri="{BB962C8B-B14F-4D97-AF65-F5344CB8AC3E}">
        <p14:creationId xmlns:p14="http://schemas.microsoft.com/office/powerpoint/2010/main" val="23571221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964</TotalTime>
  <Words>1013</Words>
  <Application>Microsoft Office PowerPoint</Application>
  <PresentationFormat>Widescreen</PresentationFormat>
  <Paragraphs>101</Paragraphs>
  <Slides>15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Century Gothic</vt:lpstr>
      <vt:lpstr>Times New Roman</vt:lpstr>
      <vt:lpstr>Wingdings</vt:lpstr>
      <vt:lpstr>Wingdings 3</vt:lpstr>
      <vt:lpstr>Ion Boardroom</vt:lpstr>
      <vt:lpstr>JARVIS: AI Virtual Assistant</vt:lpstr>
      <vt:lpstr>Problem Statement:</vt:lpstr>
      <vt:lpstr>Introduction</vt:lpstr>
      <vt:lpstr>Functionalities of this project include: </vt:lpstr>
      <vt:lpstr>Design Diagram</vt:lpstr>
      <vt:lpstr>User Interface</vt:lpstr>
      <vt:lpstr>Desktop Interface</vt:lpstr>
      <vt:lpstr>PYTHON LIBRARIES</vt:lpstr>
      <vt:lpstr>PowerPoint Presentation</vt:lpstr>
      <vt:lpstr>Functionalities</vt:lpstr>
      <vt:lpstr>Functionalities</vt:lpstr>
      <vt:lpstr>Functionalities</vt:lpstr>
      <vt:lpstr>LIMITATIONS</vt:lpstr>
      <vt:lpstr>SCOPE FOR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JARVIS AI Personal Assistant</dc:title>
  <dc:creator>haroon sajid</dc:creator>
  <cp:lastModifiedBy>haroon sajid</cp:lastModifiedBy>
  <cp:revision>30</cp:revision>
  <dcterms:created xsi:type="dcterms:W3CDTF">2024-02-13T12:13:07Z</dcterms:created>
  <dcterms:modified xsi:type="dcterms:W3CDTF">2024-08-13T06:44:56Z</dcterms:modified>
</cp:coreProperties>
</file>